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xJL/2vyXiUJD/69I7J/Q4ZFQ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8565A0-D58B-4A4E-A447-74824F293DF3}">
  <a:tblStyle styleId="{7A8565A0-D58B-4A4E-A447-74824F293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c9c6c091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1c9c6c091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c9c6c091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c9c6c091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c9c6c091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c9c6c091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c9c6c091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c9c6c091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c9c6c091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c9c6c091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1c9c6c091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c9c6c091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c9c6c091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1c9c6c091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c9c6c091a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c9c6c091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c9c6c091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1c9c6c091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c9c6c091a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1c9c6c091a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c9c6c091a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c9c6c091a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c9c6c091a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c9c6c091a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c9c6c091a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c9c6c091a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1c9c6c091a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c9c6c091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c9c6c091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1c9c6c091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e3b20a1e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g12e3b20a1e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2e3b20a1e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c9c6c091a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1c9c6c091a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c9c6c091a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e7d79a2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2e7d79a2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e7d79a2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e55519a2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e55519a2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e55519a2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e3b20a1ef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12e3b20a1ef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2e3b20a1ef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e55519a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2e55519a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2e55519a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e55519a2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12e55519a2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e55519a2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55519a2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2e55519a2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2e55519a2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e55519a2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2e55519a2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2e55519a2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e55519a2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2e55519a2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2e55519a25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e55519a25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2e55519a25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2e55519a25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Multicore Programming (CS 535) Project Presentation </a:t>
            </a:r>
            <a:r>
              <a:rPr lang="en" sz="3400">
                <a:solidFill>
                  <a:srgbClr val="257B70"/>
                </a:solidFill>
              </a:rPr>
              <a:t> </a:t>
            </a:r>
            <a:endParaRPr sz="3400"/>
          </a:p>
        </p:txBody>
      </p:sp>
      <p:cxnSp>
        <p:nvCxnSpPr>
          <p:cNvPr id="27" name="Google Shape;27;p1"/>
          <p:cNvCxnSpPr/>
          <p:nvPr/>
        </p:nvCxnSpPr>
        <p:spPr>
          <a:xfrm>
            <a:off x="980207" y="1360321"/>
            <a:ext cx="10373593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1"/>
          <p:cNvSpPr txBox="1"/>
          <p:nvPr>
            <p:ph idx="1" type="body"/>
          </p:nvPr>
        </p:nvSpPr>
        <p:spPr>
          <a:xfrm>
            <a:off x="838200" y="18111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4572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Students: Mustafa Ghanim and Cengiz Emre Dedeağaç</a:t>
            </a:r>
            <a:endParaRPr sz="2600"/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			Instructor: Asst. Prof. İsmail Akt</a:t>
            </a:r>
            <a:r>
              <a:rPr lang="en" sz="2600"/>
              <a:t>ürk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Project Ti</a:t>
            </a:r>
            <a:r>
              <a:rPr lang="en" sz="2600"/>
              <a:t>tle:</a:t>
            </a:r>
            <a:r>
              <a:rPr lang="en" sz="2600"/>
              <a:t>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 u="sng"/>
              <a:t>“A Fast Implementation of Adaptive Median Filter Using Multithreading” </a:t>
            </a:r>
            <a:endParaRPr b="1" sz="2600" u="sng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Kurumsal Kimlik ve Logo | Özyeğin Üniversitesi" id="29" name="Google Shape;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5" y="1617322"/>
            <a:ext cx="3905250" cy="11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11353801" y="6334125"/>
            <a:ext cx="704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c9c6c091a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20" name="Google Shape;120;g11c9c6c091a_0_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1c9c6c091a_0_7"/>
          <p:cNvSpPr txBox="1"/>
          <p:nvPr/>
        </p:nvSpPr>
        <p:spPr>
          <a:xfrm>
            <a:off x="113539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22" name="Google Shape;122;g11c9c6c091a_0_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thread for each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all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1c9c6c091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c9c6c091a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30" name="Google Shape;130;g11c9c6c091a_0_3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g11c9c6c091a_0_32"/>
          <p:cNvSpPr txBox="1"/>
          <p:nvPr/>
        </p:nvSpPr>
        <p:spPr>
          <a:xfrm>
            <a:off x="11353800" y="6334125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32" name="Google Shape;132;g11c9c6c091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1c9c6c091a_0_32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1c9c6c091a_0_32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1c9c6c091a_0_32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1c9c6c091a_0_32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1c9c6c091a_0_32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c9c6c091a_0_32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c9c6c091a_0_32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c9c6c091a_0_32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1c9c6c091a_0_32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1c9c6c091a_0_32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1c9c6c091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c9c6c091a_0_32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1c9c6c091a_0_32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1c9c6c091a_0_32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1c9c6c091a_0_32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c9c6c091a_0_32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1c9c6c091a_0_32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1c9c6c091a_0_32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1c9c6c091a_0_32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c9c6c091a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58" name="Google Shape;158;g11c9c6c091a_0_1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g11c9c6c091a_0_17"/>
          <p:cNvSpPr txBox="1"/>
          <p:nvPr/>
        </p:nvSpPr>
        <p:spPr>
          <a:xfrm>
            <a:off x="11353800" y="6334125"/>
            <a:ext cx="9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60" name="Google Shape;160;g11c9c6c091a_0_1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number of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go through </a:t>
            </a:r>
            <a:r>
              <a:rPr lang="en"/>
              <a:t>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 assigned partitions are complete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c9c6c091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c9c6c091a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68" name="Google Shape;168;g11c9c6c091a_0_6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g11c9c6c091a_0_63"/>
          <p:cNvSpPr txBox="1"/>
          <p:nvPr/>
        </p:nvSpPr>
        <p:spPr>
          <a:xfrm>
            <a:off x="11353800" y="6334125"/>
            <a:ext cx="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70" name="Google Shape;170;g11c9c6c091a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c9c6c091a_0_63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c9c6c091a_0_63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c9c6c091a_0_63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c9c6c091a_0_63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c9c6c091a_0_63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1c9c6c091a_0_63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c9c6c091a_0_63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c9c6c091a_0_63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1c9c6c091a_0_63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1c9c6c091a_0_63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1c9c6c091a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c9c6c091a_0_63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c9c6c091a_0_63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1c9c6c091a_0_63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c9c6c091a_0_63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1c9c6c091a_0_63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1c9c6c091a_0_63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c9c6c091a_0_63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1c9c6c091a_0_63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c9c6c091a_0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96" name="Google Shape;196;g11c9c6c091a_0_91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g11c9c6c091a_0_91"/>
          <p:cNvSpPr txBox="1"/>
          <p:nvPr/>
        </p:nvSpPr>
        <p:spPr>
          <a:xfrm>
            <a:off x="113538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98" name="Google Shape;198;g11c9c6c091a_0_91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get initial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finish its job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get the next ready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there are no more partitions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1c9c6c091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1c9c6c091a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206" name="Google Shape;206;g11c9c6c091a_0_9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g11c9c6c091a_0_99"/>
          <p:cNvSpPr txBox="1"/>
          <p:nvPr/>
        </p:nvSpPr>
        <p:spPr>
          <a:xfrm>
            <a:off x="11353900" y="6334125"/>
            <a:ext cx="8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208" name="Google Shape;208;g11c9c6c091a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c9c6c091a_0_99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c9c6c091a_0_99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1c9c6c091a_0_99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c9c6c091a_0_99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c9c6c091a_0_99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1c9c6c091a_0_99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c9c6c091a_0_99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1c9c6c091a_0_99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c9c6c091a_0_99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1c9c6c091a_0_99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1c9c6c091a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1c9c6c091a_0_99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c9c6c091a_0_99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1c9c6c091a_0_99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c9c6c091a_0_99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c9c6c091a_0_99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1c9c6c091a_0_99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1c9c6c091a_0_99"/>
          <p:cNvSpPr txBox="1"/>
          <p:nvPr/>
        </p:nvSpPr>
        <p:spPr>
          <a:xfrm>
            <a:off x="10027450" y="3362550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c9c6c091a_0_99"/>
          <p:cNvSpPr txBox="1"/>
          <p:nvPr/>
        </p:nvSpPr>
        <p:spPr>
          <a:xfrm>
            <a:off x="10027450" y="3773125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c9c6c091a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34" name="Google Shape;234;g11c9c6c091a_0_12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g11c9c6c091a_0_129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36" name="Google Shape;236;g11c9c6c091a_0_129"/>
          <p:cNvSpPr/>
          <p:nvPr/>
        </p:nvSpPr>
        <p:spPr>
          <a:xfrm>
            <a:off x="1685525" y="2113575"/>
            <a:ext cx="2568300" cy="30678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c9c6c091a_0_129"/>
          <p:cNvSpPr/>
          <p:nvPr/>
        </p:nvSpPr>
        <p:spPr>
          <a:xfrm>
            <a:off x="1685525" y="2113575"/>
            <a:ext cx="25683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Fetch</a:t>
            </a:r>
            <a:endParaRPr b="1" sz="2400"/>
          </a:p>
        </p:txBody>
      </p:sp>
      <p:sp>
        <p:nvSpPr>
          <p:cNvPr id="238" name="Google Shape;238;g11c9c6c091a_0_129"/>
          <p:cNvSpPr/>
          <p:nvPr/>
        </p:nvSpPr>
        <p:spPr>
          <a:xfrm>
            <a:off x="1685525" y="2889375"/>
            <a:ext cx="2568300" cy="22920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Work</a:t>
            </a:r>
            <a:endParaRPr b="1" sz="2400"/>
          </a:p>
        </p:txBody>
      </p:sp>
      <p:sp>
        <p:nvSpPr>
          <p:cNvPr id="239" name="Google Shape;239;g11c9c6c091a_0_129"/>
          <p:cNvSpPr txBox="1"/>
          <p:nvPr/>
        </p:nvSpPr>
        <p:spPr>
          <a:xfrm>
            <a:off x="23899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c9c6c091a_0_129"/>
          <p:cNvSpPr/>
          <p:nvPr/>
        </p:nvSpPr>
        <p:spPr>
          <a:xfrm>
            <a:off x="3701025" y="2755575"/>
            <a:ext cx="4281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c9c6c091a_0_129"/>
          <p:cNvSpPr/>
          <p:nvPr/>
        </p:nvSpPr>
        <p:spPr>
          <a:xfrm>
            <a:off x="1837000" y="2479100"/>
            <a:ext cx="428100" cy="55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c9c6c091a_0_129"/>
          <p:cNvSpPr/>
          <p:nvPr/>
        </p:nvSpPr>
        <p:spPr>
          <a:xfrm>
            <a:off x="7535925" y="2113575"/>
            <a:ext cx="1480500" cy="30678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3" name="Google Shape;243;g11c9c6c091a_0_129"/>
          <p:cNvSpPr/>
          <p:nvPr/>
        </p:nvSpPr>
        <p:spPr>
          <a:xfrm>
            <a:off x="7473325" y="211842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</a:t>
            </a:r>
            <a:endParaRPr b="1" sz="2400"/>
          </a:p>
        </p:txBody>
      </p:sp>
      <p:sp>
        <p:nvSpPr>
          <p:cNvPr id="244" name="Google Shape;244;g11c9c6c091a_0_129"/>
          <p:cNvSpPr/>
          <p:nvPr/>
        </p:nvSpPr>
        <p:spPr>
          <a:xfrm>
            <a:off x="7473325" y="28716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Partition k+1</a:t>
            </a:r>
            <a:endParaRPr b="1" sz="2400"/>
          </a:p>
        </p:txBody>
      </p:sp>
      <p:sp>
        <p:nvSpPr>
          <p:cNvPr id="245" name="Google Shape;245;g11c9c6c091a_0_129"/>
          <p:cNvSpPr/>
          <p:nvPr/>
        </p:nvSpPr>
        <p:spPr>
          <a:xfrm>
            <a:off x="7473325" y="44055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…</a:t>
            </a:r>
            <a:endParaRPr b="1" sz="2400"/>
          </a:p>
        </p:txBody>
      </p:sp>
      <p:sp>
        <p:nvSpPr>
          <p:cNvPr id="246" name="Google Shape;246;g11c9c6c091a_0_129"/>
          <p:cNvSpPr txBox="1"/>
          <p:nvPr/>
        </p:nvSpPr>
        <p:spPr>
          <a:xfrm>
            <a:off x="76338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1c9c6c091a_0_129"/>
          <p:cNvSpPr/>
          <p:nvPr/>
        </p:nvSpPr>
        <p:spPr>
          <a:xfrm>
            <a:off x="7473325" y="36297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k+2</a:t>
            </a:r>
            <a:endParaRPr b="1" sz="2400"/>
          </a:p>
        </p:txBody>
      </p:sp>
      <p:sp>
        <p:nvSpPr>
          <p:cNvPr id="248" name="Google Shape;248;g11c9c6c091a_0_129"/>
          <p:cNvSpPr/>
          <p:nvPr/>
        </p:nvSpPr>
        <p:spPr>
          <a:xfrm>
            <a:off x="4493175" y="2145125"/>
            <a:ext cx="2842200" cy="72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DEQUEUE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c9c6c091a_0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55" name="Google Shape;255;g11c9c6c091a_0_17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g11c9c6c091a_0_179"/>
          <p:cNvSpPr txBox="1"/>
          <p:nvPr/>
        </p:nvSpPr>
        <p:spPr>
          <a:xfrm>
            <a:off x="11353900" y="63126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57" name="Google Shape;257;g11c9c6c091a_0_179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c9c6c091a_0_179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59" name="Google Shape;259;g11c9c6c091a_0_179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0" name="Google Shape;260;g11c9c6c091a_0_179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1c9c6c091a_0_179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g11c9c6c091a_0_179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c9c6c091a_0_179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64" name="Google Shape;264;g11c9c6c091a_0_179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65" name="Google Shape;265;g11c9c6c091a_0_179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66" name="Google Shape;266;g11c9c6c091a_0_179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67" name="Google Shape;267;g11c9c6c091a_0_179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c9c6c091a_0_179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9" name="Google Shape;269;g11c9c6c091a_0_179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0" name="Google Shape;270;g11c9c6c091a_0_179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c9c6c091a_0_179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1c9c6c091a_0_179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3" name="Google Shape;273;g11c9c6c091a_0_179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4" name="Google Shape;274;g11c9c6c091a_0_179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1c9c6c091a_0_179"/>
          <p:cNvSpPr/>
          <p:nvPr/>
        </p:nvSpPr>
        <p:spPr>
          <a:xfrm rot="7013309">
            <a:off x="1640769" y="3400472"/>
            <a:ext cx="1663661" cy="5541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c9c6c091a_0_179"/>
          <p:cNvSpPr/>
          <p:nvPr/>
        </p:nvSpPr>
        <p:spPr>
          <a:xfrm rot="5398760">
            <a:off x="2746989" y="3421870"/>
            <a:ext cx="16638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c9c6c091a_0_179"/>
          <p:cNvSpPr/>
          <p:nvPr/>
        </p:nvSpPr>
        <p:spPr>
          <a:xfrm rot="3990259">
            <a:off x="3905537" y="3463280"/>
            <a:ext cx="1663741" cy="55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1c9c6c091a_0_179"/>
          <p:cNvSpPr txBox="1"/>
          <p:nvPr/>
        </p:nvSpPr>
        <p:spPr>
          <a:xfrm>
            <a:off x="6968350" y="1703350"/>
            <a:ext cx="425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c9c6c091a_0_2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85" name="Google Shape;285;g11c9c6c091a_0_21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g11c9c6c091a_0_21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87" name="Google Shape;287;g11c9c6c091a_0_21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c9c6c091a_0_21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9" name="Google Shape;289;g11c9c6c091a_0_21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0" name="Google Shape;290;g11c9c6c091a_0_21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1c9c6c091a_0_21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2" name="Google Shape;292;g11c9c6c091a_0_21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1c9c6c091a_0_21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94" name="Google Shape;294;g11c9c6c091a_0_21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95" name="Google Shape;295;g11c9c6c091a_0_21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96" name="Google Shape;296;g11c9c6c091a_0_21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97" name="Google Shape;297;g11c9c6c091a_0_21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c9c6c091a_0_21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9" name="Google Shape;299;g11c9c6c091a_0_21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0" name="Google Shape;300;g11c9c6c091a_0_21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1c9c6c091a_0_21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c9c6c091a_0_21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3" name="Google Shape;303;g11c9c6c091a_0_21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4" name="Google Shape;304;g11c9c6c091a_0_21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c9c6c091a_0_218"/>
          <p:cNvSpPr/>
          <p:nvPr/>
        </p:nvSpPr>
        <p:spPr>
          <a:xfrm rot="7628587">
            <a:off x="3609059" y="3453189"/>
            <a:ext cx="1862181" cy="5541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1c9c6c091a_0_218"/>
          <p:cNvSpPr txBox="1"/>
          <p:nvPr/>
        </p:nvSpPr>
        <p:spPr>
          <a:xfrm>
            <a:off x="6968350" y="1703350"/>
            <a:ext cx="425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c9c6c091a_0_2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313" name="Google Shape;313;g11c9c6c091a_0_24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g11c9c6c091a_0_24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15" name="Google Shape;315;g11c9c6c091a_0_24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c9c6c091a_0_24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7" name="Google Shape;317;g11c9c6c091a_0_24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8" name="Google Shape;318;g11c9c6c091a_0_24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1c9c6c091a_0_24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0" name="Google Shape;320;g11c9c6c091a_0_24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1c9c6c091a_0_24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322" name="Google Shape;322;g11c9c6c091a_0_24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323" name="Google Shape;323;g11c9c6c091a_0_24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324" name="Google Shape;324;g11c9c6c091a_0_24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325" name="Google Shape;325;g11c9c6c091a_0_24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1c9c6c091a_0_24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7" name="Google Shape;327;g11c9c6c091a_0_24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8" name="Google Shape;328;g11c9c6c091a_0_24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1c9c6c091a_0_24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c9c6c091a_0_24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1" name="Google Shape;331;g11c9c6c091a_0_24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2" name="Google Shape;332;g11c9c6c091a_0_24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1c9c6c091a_0_248"/>
          <p:cNvSpPr txBox="1"/>
          <p:nvPr/>
        </p:nvSpPr>
        <p:spPr>
          <a:xfrm>
            <a:off x="6968350" y="1703350"/>
            <a:ext cx="4250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2: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queue is empty.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returns.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1c9c6c091a_0_248"/>
          <p:cNvSpPr/>
          <p:nvPr/>
        </p:nvSpPr>
        <p:spPr>
          <a:xfrm rot="10800000">
            <a:off x="980325" y="4574925"/>
            <a:ext cx="1445400" cy="1327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e3b20a1ef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Project </a:t>
            </a:r>
            <a:r>
              <a:rPr lang="en" sz="3400">
                <a:solidFill>
                  <a:srgbClr val="257B70"/>
                </a:solidFill>
              </a:rPr>
              <a:t>Motivation</a:t>
            </a:r>
            <a:endParaRPr sz="3400"/>
          </a:p>
        </p:txBody>
      </p:sp>
      <p:cxnSp>
        <p:nvCxnSpPr>
          <p:cNvPr id="37" name="Google Shape;37;g12e3b20a1ef_2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g12e3b20a1ef_2_0"/>
          <p:cNvSpPr txBox="1"/>
          <p:nvPr>
            <p:ph idx="1" type="body"/>
          </p:nvPr>
        </p:nvSpPr>
        <p:spPr>
          <a:xfrm>
            <a:off x="838200" y="1360326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Median filter is widely used in image processing applications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median filter (AMF) enhances the noisy image quality better than the local median filter (LMF)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AMF is more complex and does not have a direct implementation in OpenCV library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operations on video (image) frames are critical for real-time applications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" name="Google Shape;39;g12e3b20a1ef_2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9c6c091a_0_3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Runtime Results</a:t>
            </a:r>
            <a:endParaRPr sz="3400"/>
          </a:p>
        </p:txBody>
      </p:sp>
      <p:cxnSp>
        <p:nvCxnSpPr>
          <p:cNvPr id="341" name="Google Shape;341;g11c9c6c091a_0_33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g11c9c6c091a_0_337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343" name="Google Shape;343;g11c9c6c091a_0_3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50" y="1500200"/>
            <a:ext cx="9515475" cy="50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e7d79a27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Memory Related Results</a:t>
            </a:r>
            <a:endParaRPr sz="3400"/>
          </a:p>
        </p:txBody>
      </p:sp>
      <p:cxnSp>
        <p:nvCxnSpPr>
          <p:cNvPr id="350" name="Google Shape;350;g12e7d79a27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g12e7d79a275_0_0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352" name="Google Shape;352;g12e7d79a275_0_0"/>
          <p:cNvGraphicFramePr/>
          <p:nvPr/>
        </p:nvGraphicFramePr>
        <p:xfrm>
          <a:off x="1023550" y="17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{7A8565A0-D58B-4A4E-A447-74824F293DF3}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16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</a:t>
                      </a:r>
                      <a:r>
                        <a:rPr lang="en"/>
                        <a:t>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360.1 KB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1,506,613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1,500,705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5,908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3" name="Google Shape;353;g12e7d79a275_0_0"/>
          <p:cNvGraphicFramePr/>
          <p:nvPr/>
        </p:nvGraphicFramePr>
        <p:xfrm>
          <a:off x="1023550" y="33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{7A8565A0-D58B-4A4E-A447-74824F293DF3}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78.5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1,619,690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1,612,705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6,985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4" name="Google Shape;354;g12e7d79a275_0_0"/>
          <p:cNvGraphicFramePr/>
          <p:nvPr/>
        </p:nvGraphicFramePr>
        <p:xfrm>
          <a:off x="1023550" y="46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{7A8565A0-D58B-4A4E-A447-74824F293DF3}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93.3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92.7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541.0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1,849,557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1,841,650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7,907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e55519a25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Conclusions</a:t>
            </a:r>
            <a:endParaRPr sz="3400"/>
          </a:p>
        </p:txBody>
      </p:sp>
      <p:cxnSp>
        <p:nvCxnSpPr>
          <p:cNvPr id="361" name="Google Shape;361;g12e55519a25_0_12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g12e55519a25_0_124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63" name="Google Shape;363;g12e55519a25_0_124"/>
          <p:cNvSpPr txBox="1"/>
          <p:nvPr/>
        </p:nvSpPr>
        <p:spPr>
          <a:xfrm>
            <a:off x="980200" y="1821650"/>
            <a:ext cx="107364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5x5 LMF with OpenCV (uses multithreading) is &lt; 30 ms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LMF sequentially and with higher window sizes can also be tested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sequential AMF (3x3 → 15x15)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≈ 27 seconds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On a 4-core hardware with 8 threads: an approximate 74% reduction of runtime is achieved using multithreading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e3b20a1ef_2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</a:t>
            </a:r>
            <a:endParaRPr sz="3400"/>
          </a:p>
        </p:txBody>
      </p:sp>
      <p:cxnSp>
        <p:nvCxnSpPr>
          <p:cNvPr id="46" name="Google Shape;46;g12e3b20a1ef_2_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g12e3b20a1ef_2_9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600"/>
              <a:t>Both of them are useful to remove impulsive noise (salt and pepper) from images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3x3 LMF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source:Marturi, N. (2013). </a:t>
            </a:r>
            <a:r>
              <a:rPr i="1" lang="en" sz="1100"/>
              <a:t>Vision and visual servoing for nanomanipulation </a:t>
            </a:r>
            <a:endParaRPr i="1"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i="1" lang="en" sz="1100"/>
              <a:t>and nanocharacterization in scanning electron microscope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(Doctoral dissertation, Université de Franche-Comté).</a:t>
            </a:r>
            <a:r>
              <a:rPr lang="en" sz="2300"/>
              <a:t> </a:t>
            </a:r>
            <a:r>
              <a:rPr lang="en" sz="2700"/>
              <a:t>             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14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" name="Google Shape;48;g12e3b20a1ef_2_9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49" name="Google Shape;49;g12e3b20a1ef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3046825"/>
            <a:ext cx="4071250" cy="2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12e3b20a1ef_2_9"/>
          <p:cNvSpPr txBox="1"/>
          <p:nvPr/>
        </p:nvSpPr>
        <p:spPr>
          <a:xfrm>
            <a:off x="5773975" y="2424900"/>
            <a:ext cx="55293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AMF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: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Initialize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a filter kernel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size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= 3)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of 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 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&gt; MIN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No change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N ← N + 2</a:t>
            </a:r>
            <a:endParaRPr b="1" i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&lt;=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 (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baseline="-25000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Go to Step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e55519a2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Images Dataset</a:t>
            </a:r>
            <a:endParaRPr sz="3400"/>
          </a:p>
        </p:txBody>
      </p:sp>
      <p:cxnSp>
        <p:nvCxnSpPr>
          <p:cNvPr id="57" name="Google Shape;57;g12e55519a2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g12e55519a25_0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59" name="Google Shape;59;g12e55519a25_0_0"/>
          <p:cNvGraphicFramePr/>
          <p:nvPr/>
        </p:nvGraphicFramePr>
        <p:xfrm>
          <a:off x="901975" y="16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{7A8565A0-D58B-4A4E-A447-74824F293DF3}</a:tableStyleId>
              </a:tblPr>
              <a:tblGrid>
                <a:gridCol w="1713225"/>
                <a:gridCol w="1386350"/>
                <a:gridCol w="1480250"/>
              </a:tblGrid>
              <a:tr h="7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Image Name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Resolution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PSNR (dBs)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12.57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12.15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12.93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</a:t>
                      </a:r>
                      <a:r>
                        <a:rPr lang="en" sz="1500">
                          <a:solidFill>
                            <a:schemeClr val="lt1"/>
                          </a:solidFill>
                        </a:rPr>
                        <a:t>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7.09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6.28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</a:tbl>
          </a:graphicData>
        </a:graphic>
      </p:graphicFrame>
      <p:pic>
        <p:nvPicPr>
          <p:cNvPr id="60" name="Google Shape;60;g12e55519a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625" y="1637675"/>
            <a:ext cx="574984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2e55519a25_0_0"/>
          <p:cNvSpPr txBox="1"/>
          <p:nvPr/>
        </p:nvSpPr>
        <p:spPr>
          <a:xfrm>
            <a:off x="5824650" y="2963375"/>
            <a:ext cx="6234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rows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columns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MAX (I)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= 255 for 8-bit images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Quality categories according to PSNR values (dBs):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&lt;10 → Very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10-20 →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20 -25 → Poor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25-31 → Fair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-37 → Good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&gt; 37 → Excellent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e55519a25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68" name="Google Shape;68;g12e55519a25_0_4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g12e55519a25_0_42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0" name="Google Shape;70;g12e55519a25_0_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57" y="1690825"/>
            <a:ext cx="8075493" cy="4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e55519a25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77" name="Google Shape;77;g12e55519a25_0_5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g12e55519a25_0_5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9" name="Google Shape;79;g12e55519a2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2e55519a2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02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2e55519a25_0_53"/>
          <p:cNvSpPr txBox="1"/>
          <p:nvPr/>
        </p:nvSpPr>
        <p:spPr>
          <a:xfrm>
            <a:off x="1200150" y="5507825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    (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RGB Image)                                                                       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Grayscale Image 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e55519a25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88" name="Google Shape;88;g12e55519a25_0_7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g12e55519a25_0_7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90" name="Google Shape;90;g12e55519a2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2e55519a2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575" y="1890425"/>
            <a:ext cx="5065774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2e55519a25_0_73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(Low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e55519a25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99" name="Google Shape;99;g12e55519a25_0_8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12e55519a25_0_8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01" name="Google Shape;101;g12e55519a25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163" y="1691638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2e55519a25_0_84"/>
          <p:cNvSpPr txBox="1"/>
          <p:nvPr/>
        </p:nvSpPr>
        <p:spPr>
          <a:xfrm>
            <a:off x="3278975" y="5357825"/>
            <a:ext cx="48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(High Noisy Image)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e55519a25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109" name="Google Shape;109;g12e55519a25_0_9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12e55519a25_0_9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11" name="Google Shape;111;g12e55519a2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152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2e55519a2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2e55519a25_0_94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(High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2019-03-11T19:54:54Z</dcterms:created>
  <dc:creator>Ozgur Tasdizen</dc:creator>
</cp:coreProperties>
</file>